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1" r:id="rId2"/>
    <p:sldId id="303" r:id="rId3"/>
    <p:sldId id="350" r:id="rId4"/>
    <p:sldId id="338" r:id="rId5"/>
    <p:sldId id="339" r:id="rId6"/>
    <p:sldId id="341" r:id="rId7"/>
    <p:sldId id="364" r:id="rId8"/>
    <p:sldId id="343" r:id="rId9"/>
    <p:sldId id="365" r:id="rId10"/>
    <p:sldId id="436" r:id="rId11"/>
    <p:sldId id="433" r:id="rId12"/>
    <p:sldId id="335" r:id="rId13"/>
    <p:sldId id="363" r:id="rId14"/>
    <p:sldId id="345" r:id="rId15"/>
    <p:sldId id="439" r:id="rId16"/>
    <p:sldId id="438" r:id="rId17"/>
    <p:sldId id="346" r:id="rId18"/>
    <p:sldId id="347" r:id="rId19"/>
    <p:sldId id="357" r:id="rId20"/>
    <p:sldId id="358" r:id="rId21"/>
    <p:sldId id="359" r:id="rId22"/>
    <p:sldId id="360" r:id="rId23"/>
    <p:sldId id="361" r:id="rId24"/>
    <p:sldId id="304" r:id="rId25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B1063A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5"/>
    <p:restoredTop sz="93989"/>
  </p:normalViewPr>
  <p:slideViewPr>
    <p:cSldViewPr snapToObjects="1" showGuides="1">
      <p:cViewPr varScale="1">
        <p:scale>
          <a:sx n="108" d="100"/>
          <a:sy n="108" d="100"/>
        </p:scale>
        <p:origin x="208" y="102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122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Inference &amp;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5B509C0-D142-9810-A6F3-EB9E99FD21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Parameterizations (for different purposes)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pPr lvl="1"/>
                <a:r>
                  <a:rPr lang="en-US" sz="1200" b="1" dirty="0"/>
                  <a:t>Natural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.       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Two Special Cases (in terms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/>
                  <a:t>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Constant function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𝒢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;0,0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Dirac Delta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;0,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5B509C0-D142-9810-A6F3-EB9E99FD2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7191A1-0D30-E198-EF73-0A8C8D43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8999E57-DDE4-0669-D859-5277806EB80B}"/>
              </a:ext>
            </a:extLst>
          </p:cNvPr>
          <p:cNvSpPr/>
          <p:nvPr/>
        </p:nvSpPr>
        <p:spPr bwMode="gray">
          <a:xfrm>
            <a:off x="3131840" y="3255602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346A9F-6294-7251-AEB1-095A18EBF9DB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 bwMode="gray">
          <a:xfrm flipH="1">
            <a:off x="3343916" y="3024583"/>
            <a:ext cx="99824" cy="2310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A83317-3985-A567-0651-8AFBF4F7D0F5}"/>
              </a:ext>
            </a:extLst>
          </p:cNvPr>
          <p:cNvSpPr txBox="1"/>
          <p:nvPr/>
        </p:nvSpPr>
        <p:spPr bwMode="gray">
          <a:xfrm>
            <a:off x="3443740" y="2826449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en-D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CEE0617-F9F9-141B-8FFE-2D206927FB92}"/>
              </a:ext>
            </a:extLst>
          </p:cNvPr>
          <p:cNvSpPr/>
          <p:nvPr/>
        </p:nvSpPr>
        <p:spPr bwMode="gray">
          <a:xfrm>
            <a:off x="5108625" y="3255602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32C206-2E7F-05BE-2B41-22439E2F4B76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 bwMode="gray">
          <a:xfrm>
            <a:off x="5076056" y="3024583"/>
            <a:ext cx="196305" cy="2310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0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Distributions and the Product Rule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2647368" y="3507619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4018745" y="3597569"/>
            <a:ext cx="2353152" cy="4187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3275553" y="3507619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2947882" y="3795651"/>
            <a:ext cx="327671" cy="5062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3275553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168659" y="3092573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  <a:endCxn id="15" idx="0"/>
          </p:cNvCxnSpPr>
          <p:nvPr/>
        </p:nvCxnSpPr>
        <p:spPr bwMode="gray">
          <a:xfrm flipH="1">
            <a:off x="5195321" y="3200585"/>
            <a:ext cx="973338" cy="396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3275553" y="3795651"/>
            <a:ext cx="294425" cy="5062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</p:spPr>
            <p:txBody>
              <a:bodyPr/>
              <a:lstStyle/>
              <a:p>
                <a:r>
                  <a:rPr lang="en-DE" b="1" dirty="0"/>
                  <a:t>Exponential Family</a:t>
                </a:r>
                <a:r>
                  <a:rPr lang="en-DE" dirty="0"/>
                  <a:t>. </a:t>
                </a:r>
                <a:r>
                  <a:rPr lang="en-GB" i="1" dirty="0"/>
                  <a:t>A family of distributions is said to belong to the exponential family if the probability density/mass function in terms of the parameterisation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i="1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pPr lvl="1"/>
                <a:r>
                  <a:rPr lang="en-DE" sz="12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200" dirty="0"/>
                  <a:t>’s are called canonical parameters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200" dirty="0"/>
                  <a:t>’s are called sufficient statistics.</a:t>
                </a:r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Big Advantage</a:t>
                </a:r>
                <a:r>
                  <a:rPr lang="en-DE" dirty="0"/>
                  <a:t>: Closed and efficient under multiplication (Bayes’ rule!)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  <a:blipFill>
                <a:blip r:embed="rId2"/>
                <a:stretch>
                  <a:fillRect t="-6897" b="-72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626F51-1E7A-86B6-EBD2-0298EB9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Exponential Family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63A5EE-9F35-72E3-79E5-F087C38A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5" y="1239837"/>
            <a:ext cx="605465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1F90B-B49B-0D52-7CD2-8998D23932C8}"/>
              </a:ext>
            </a:extLst>
          </p:cNvPr>
          <p:cNvSpPr txBox="1"/>
          <p:nvPr/>
        </p:nvSpPr>
        <p:spPr bwMode="gray">
          <a:xfrm>
            <a:off x="7164288" y="2120071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Edwin Pitman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(1897 - 1993)</a:t>
            </a:r>
          </a:p>
        </p:txBody>
      </p:sp>
      <p:pic>
        <p:nvPicPr>
          <p:cNvPr id="5124" name="Picture 4" descr="Thumbnail of Georges Darmois">
            <a:extLst>
              <a:ext uri="{FF2B5EF4-FFF2-40B4-BE49-F238E27FC236}">
                <a16:creationId xmlns:a16="http://schemas.microsoft.com/office/drawing/2014/main" id="{BF9A38CB-D27D-718C-D064-F0DBF2D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6" y="1234735"/>
            <a:ext cx="806326" cy="90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44114-4248-CF95-644D-C17144C5A575}"/>
              </a:ext>
            </a:extLst>
          </p:cNvPr>
          <p:cNvSpPr txBox="1"/>
          <p:nvPr/>
        </p:nvSpPr>
        <p:spPr bwMode="gray">
          <a:xfrm>
            <a:off x="8115560" y="2099238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Georges </a:t>
            </a:r>
            <a:r>
              <a:rPr lang="en-GB" sz="800" b="1" dirty="0" err="1">
                <a:solidFill>
                  <a:srgbClr val="333539"/>
                </a:solidFill>
              </a:rPr>
              <a:t>Darmois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5126" name="Picture 6" descr="Koopman奖- 告知- 手机在线app体彩下载">
            <a:extLst>
              <a:ext uri="{FF2B5EF4-FFF2-40B4-BE49-F238E27FC236}">
                <a16:creationId xmlns:a16="http://schemas.microsoft.com/office/drawing/2014/main" id="{CA22B954-B384-91B3-BF41-95F33A8D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72" y="2479458"/>
            <a:ext cx="676265" cy="8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13082-059D-EA6E-0AFE-964A9C0544E1}"/>
              </a:ext>
            </a:extLst>
          </p:cNvPr>
          <p:cNvSpPr txBox="1"/>
          <p:nvPr/>
        </p:nvSpPr>
        <p:spPr bwMode="gray">
          <a:xfrm>
            <a:off x="7592657" y="3307905"/>
            <a:ext cx="1260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Bernhard Koopman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(1900 - 1991)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68762"/>
                  </p:ext>
                </p:extLst>
              </p:nvPr>
            </p:nvGraphicFramePr>
            <p:xfrm>
              <a:off x="539552" y="2832593"/>
              <a:ext cx="6539128" cy="157197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7970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35309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006324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Canonical</a:t>
                          </a:r>
                          <a:r>
                            <a:rPr lang="en-US" sz="1200" b="1" baseline="0" dirty="0"/>
                            <a:t> Parameters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Sufficient Statistic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2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442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68762"/>
                  </p:ext>
                </p:extLst>
              </p:nvPr>
            </p:nvGraphicFramePr>
            <p:xfrm>
              <a:off x="539552" y="2832593"/>
              <a:ext cx="6539128" cy="157197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7970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35309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006324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3846" r="-201163" b="-3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3846" r="-86022" b="-3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3846" r="-1266" b="-3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84375" r="-201163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84375" r="-86022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84375" r="-1266" b="-2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226923" r="-201163" b="-1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226923" r="-86022" b="-1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226923" r="-1266" b="-15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50406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212500" r="-201163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212500" r="-8602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212500" r="-12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71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13090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580126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580126" cy="3563938"/>
              </a:xfrm>
              <a:blipFill>
                <a:blip r:embed="rId2"/>
                <a:stretch>
                  <a:fillRect t="-355" r="-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2357389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test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DB44A-854B-4595-7854-962146FE9EB2}"/>
                  </a:ext>
                </a:extLst>
              </p:cNvPr>
              <p:cNvSpPr txBox="1"/>
              <p:nvPr/>
            </p:nvSpPr>
            <p:spPr bwMode="gray">
              <a:xfrm>
                <a:off x="1115616" y="3076206"/>
                <a:ext cx="4684142" cy="4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𝑑𝑎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DB44A-854B-4595-7854-962146FE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076206"/>
                <a:ext cx="4684142" cy="454483"/>
              </a:xfrm>
              <a:prstGeom prst="rect">
                <a:avLst/>
              </a:prstGeom>
              <a:blipFill>
                <a:blip r:embed="rId3"/>
                <a:stretch>
                  <a:fillRect t="-127778" b="-18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56CEC0-BD6B-4E97-5909-325B39C339D8}"/>
                  </a:ext>
                </a:extLst>
              </p:cNvPr>
              <p:cNvSpPr txBox="1"/>
              <p:nvPr/>
            </p:nvSpPr>
            <p:spPr bwMode="gray">
              <a:xfrm>
                <a:off x="1651182" y="3467048"/>
                <a:ext cx="4577002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0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56CEC0-BD6B-4E97-5909-325B39C33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51182" y="3467048"/>
                <a:ext cx="4577002" cy="424155"/>
              </a:xfrm>
              <a:prstGeom prst="rect">
                <a:avLst/>
              </a:prstGeom>
              <a:blipFill>
                <a:blip r:embed="rId4"/>
                <a:stretch>
                  <a:fillRect t="-141176" b="-1941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403BD-269D-BE7C-CD57-4B5FBC2ADA72}"/>
                  </a:ext>
                </a:extLst>
              </p:cNvPr>
              <p:cNvSpPr txBox="1"/>
              <p:nvPr/>
            </p:nvSpPr>
            <p:spPr bwMode="gray">
              <a:xfrm>
                <a:off x="2515278" y="4236614"/>
                <a:ext cx="2463656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403BD-269D-BE7C-CD57-4B5FBC2A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5278" y="4236614"/>
                <a:ext cx="2463656" cy="276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41196-F380-A405-CB08-EE31890C85A6}"/>
                  </a:ext>
                </a:extLst>
              </p:cNvPr>
              <p:cNvSpPr txBox="1"/>
              <p:nvPr/>
            </p:nvSpPr>
            <p:spPr bwMode="gray">
              <a:xfrm>
                <a:off x="2705453" y="3827562"/>
                <a:ext cx="3517365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41196-F380-A405-CB08-EE31890C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5453" y="3827562"/>
                <a:ext cx="3517365" cy="472694"/>
              </a:xfrm>
              <a:prstGeom prst="rect">
                <a:avLst/>
              </a:prstGeom>
              <a:blipFill>
                <a:blip r:embed="rId6"/>
                <a:stretch>
                  <a:fillRect t="-118421" b="-1736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775" y="1239838"/>
            <a:ext cx="7165554" cy="3563938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sz="1200" dirty="0"/>
              <a:t>Inference is the task of inferring what we know about the plausibility of a prediction function in light of training data</a:t>
            </a:r>
          </a:p>
          <a:p>
            <a:pPr marL="614125" lvl="1" indent="-342900"/>
            <a:r>
              <a:rPr lang="en-US" altLang="en-DE" sz="1200" dirty="0"/>
              <a:t>Bayesian Inference is the only consistent inference technique requiring huge summations, but it is (usually) computationally too hard</a:t>
            </a:r>
          </a:p>
          <a:p>
            <a:pPr marL="614125" lvl="1" indent="-342900"/>
            <a:r>
              <a:rPr lang="en-US" altLang="en-DE" sz="1200" dirty="0"/>
              <a:t>Maximum Likelihood Estimation is often easier and reduces machine learning to parameter optimization – but we are losing model uncertainty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614125" lvl="1" indent="-342900"/>
            <a:r>
              <a:rPr lang="en-US" altLang="en-DE" sz="1200" dirty="0"/>
              <a:t>In order to make automatic decisions, we require domain-specific loss functions</a:t>
            </a:r>
          </a:p>
          <a:p>
            <a:pPr marL="614125" lvl="1" indent="-342900"/>
            <a:r>
              <a:rPr lang="en-US" altLang="en-DE" sz="1200" dirty="0"/>
              <a:t>Decision making requires optimization (again!)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are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468347" y="1328554"/>
                <a:ext cx="176372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8347" y="1328554"/>
                <a:ext cx="1763726" cy="667132"/>
              </a:xfrm>
              <a:prstGeom prst="rect">
                <a:avLst/>
              </a:prstGeom>
              <a:blipFill>
                <a:blip r:embed="rId7"/>
                <a:stretch>
                  <a:fillRect l="-3597" t="-7547" r="-17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2987824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416163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16163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A88B22-7AA9-06BB-23BE-A555F0FBC106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>
            <a:off x="2051720" y="2610961"/>
            <a:ext cx="791507" cy="5225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BDAA97-952C-F0C2-C1B7-031134C60703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 bwMode="gray">
          <a:xfrm flipH="1">
            <a:off x="3920219" y="2601002"/>
            <a:ext cx="3418" cy="5218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CAB98-778D-D310-4FE0-4D9C8AC90708}"/>
              </a:ext>
            </a:extLst>
          </p:cNvPr>
          <p:cNvCxnSpPr>
            <a:cxnSpLocks/>
            <a:stCxn id="24" idx="3"/>
          </p:cNvCxnSpPr>
          <p:nvPr/>
        </p:nvCxnSpPr>
        <p:spPr bwMode="gray">
          <a:xfrm>
            <a:off x="4716016" y="2454929"/>
            <a:ext cx="1374152" cy="6679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0B38E9-C427-7D1D-2FB5-E619D7617096}"/>
              </a:ext>
            </a:extLst>
          </p:cNvPr>
          <p:cNvSpPr/>
          <p:nvPr/>
        </p:nvSpPr>
        <p:spPr bwMode="gray">
          <a:xfrm>
            <a:off x="2843227" y="2466945"/>
            <a:ext cx="576646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0CCB427-1E96-BDFB-7E14-1F0D28A0A527}"/>
              </a:ext>
            </a:extLst>
          </p:cNvPr>
          <p:cNvSpPr/>
          <p:nvPr/>
        </p:nvSpPr>
        <p:spPr bwMode="gray">
          <a:xfrm>
            <a:off x="3635314" y="2312970"/>
            <a:ext cx="576646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6295135-AC08-2187-1369-78B885A53A0B}"/>
              </a:ext>
            </a:extLst>
          </p:cNvPr>
          <p:cNvSpPr/>
          <p:nvPr/>
        </p:nvSpPr>
        <p:spPr bwMode="gray">
          <a:xfrm>
            <a:off x="4296622" y="2310913"/>
            <a:ext cx="419394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  <p:bldP spid="21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346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268287" lvl="1" indent="0">
                  <a:buNone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distributions.</a:t>
                </a:r>
              </a:p>
              <a:p>
                <a:pPr marL="611187" lvl="1" indent="-342900">
                  <a:buFont typeface="+mj-lt"/>
                  <a:buAutoNum type="arabicPeriod" startAt="2"/>
                </a:pPr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3A84C-15D0-689E-C6BE-CED7E211B10C}"/>
                  </a:ext>
                </a:extLst>
              </p:cNvPr>
              <p:cNvSpPr txBox="1"/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3A84C-15D0-689E-C6BE-CED7E211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F02FC-B575-589A-6525-950236C41358}"/>
                  </a:ext>
                </a:extLst>
              </p:cNvPr>
              <p:cNvSpPr txBox="1"/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F02FC-B575-589A-6525-950236C4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3F959-7723-B6F1-7760-97768F33EC1E}"/>
                  </a:ext>
                </a:extLst>
              </p:cNvPr>
              <p:cNvSpPr txBox="1"/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3F959-7723-B6F1-7760-97768F33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CABDF-27C4-73BF-7268-6785A8F6FDA9}"/>
              </a:ext>
            </a:extLst>
          </p:cNvPr>
          <p:cNvCxnSpPr>
            <a:cxnSpLocks/>
            <a:endCxn id="7" idx="0"/>
          </p:cNvCxnSpPr>
          <p:nvPr/>
        </p:nvCxnSpPr>
        <p:spPr bwMode="gray">
          <a:xfrm>
            <a:off x="4427984" y="1779662"/>
            <a:ext cx="324036" cy="6325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B7DF7-FB96-E57E-139A-FA00DBAD0AF4}"/>
              </a:ext>
            </a:extLst>
          </p:cNvPr>
          <p:cNvCxnSpPr>
            <a:cxnSpLocks/>
          </p:cNvCxnSpPr>
          <p:nvPr/>
        </p:nvCxnSpPr>
        <p:spPr bwMode="gray">
          <a:xfrm flipH="1">
            <a:off x="3562073" y="3363837"/>
            <a:ext cx="1513983" cy="6595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as the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dirty="0"/>
                  <a:t>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Big Advantage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111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526162-D1D7-9637-E781-168A7382637E}"/>
              </a:ext>
            </a:extLst>
          </p:cNvPr>
          <p:cNvSpPr/>
          <p:nvPr/>
        </p:nvSpPr>
        <p:spPr bwMode="gray">
          <a:xfrm>
            <a:off x="2843808" y="2124454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0EA65D-BBB8-46E0-1C64-952BF833994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gray">
          <a:xfrm flipV="1">
            <a:off x="2568718" y="2268470"/>
            <a:ext cx="275090" cy="413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9F31D7-7CCA-2A16-74A3-6092C4C1A316}"/>
              </a:ext>
            </a:extLst>
          </p:cNvPr>
          <p:cNvSpPr txBox="1"/>
          <p:nvPr/>
        </p:nvSpPr>
        <p:spPr bwMode="gray">
          <a:xfrm>
            <a:off x="1691679" y="2201837"/>
            <a:ext cx="877039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Posterior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31A6F18-BD15-742B-8B53-DDC63E492933}"/>
              </a:ext>
            </a:extLst>
          </p:cNvPr>
          <p:cNvSpPr/>
          <p:nvPr/>
        </p:nvSpPr>
        <p:spPr bwMode="gray">
          <a:xfrm>
            <a:off x="3602330" y="1980438"/>
            <a:ext cx="1113686" cy="288032"/>
          </a:xfrm>
          <a:prstGeom prst="roundRect">
            <a:avLst/>
          </a:prstGeom>
          <a:noFill/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F3C84-F071-7581-B5AE-1F8D73F93F36}"/>
              </a:ext>
            </a:extLst>
          </p:cNvPr>
          <p:cNvCxnSpPr>
            <a:cxnSpLocks/>
            <a:endCxn id="14" idx="3"/>
          </p:cNvCxnSpPr>
          <p:nvPr/>
        </p:nvCxnSpPr>
        <p:spPr bwMode="gray">
          <a:xfrm flipH="1">
            <a:off x="4716016" y="1980438"/>
            <a:ext cx="72008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/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DE" sz="12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B24163-5E5E-B44B-875E-74BBC7E06E08}"/>
              </a:ext>
            </a:extLst>
          </p:cNvPr>
          <p:cNvSpPr/>
          <p:nvPr/>
        </p:nvSpPr>
        <p:spPr bwMode="gray">
          <a:xfrm>
            <a:off x="4260508" y="1980438"/>
            <a:ext cx="38349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DDD6E0-748C-C677-B41F-5EA441E5A151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 flipV="1">
            <a:off x="4644007" y="2268470"/>
            <a:ext cx="51271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04C18A-B078-8538-8727-B92A1ADCC718}"/>
              </a:ext>
            </a:extLst>
          </p:cNvPr>
          <p:cNvSpPr txBox="1"/>
          <p:nvPr/>
        </p:nvSpPr>
        <p:spPr bwMode="gray">
          <a:xfrm>
            <a:off x="5156717" y="2304474"/>
            <a:ext cx="67200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Prior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D5DD2D-C394-04C7-CC0E-0556645C812A}"/>
              </a:ext>
            </a:extLst>
          </p:cNvPr>
          <p:cNvSpPr/>
          <p:nvPr/>
        </p:nvSpPr>
        <p:spPr bwMode="gray">
          <a:xfrm>
            <a:off x="3636585" y="1984810"/>
            <a:ext cx="55191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702448-5633-6F4A-77DB-32EEFC9A615E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 bwMode="gray">
          <a:xfrm flipH="1">
            <a:off x="3912542" y="1815666"/>
            <a:ext cx="179959" cy="1691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5F03C4-3E50-09AE-F0F7-C9A81F01E866}"/>
              </a:ext>
            </a:extLst>
          </p:cNvPr>
          <p:cNvSpPr txBox="1"/>
          <p:nvPr/>
        </p:nvSpPr>
        <p:spPr bwMode="gray">
          <a:xfrm>
            <a:off x="4092501" y="1707654"/>
            <a:ext cx="890453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Likelihood</a:t>
            </a:r>
            <a:endParaRPr lang="en-DE" sz="12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55390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Likelihood</a:t>
                          </a:r>
                          <a:r>
                            <a:rPr lang="en-US" sz="12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Posterior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55390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3448" r="-277941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3448" r="-215000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3448" r="-1176" b="-3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100000" r="-277941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100000" r="-2150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100000" r="-1176" b="-2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06897" r="-27794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06897" r="-21500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06897" r="-1176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50603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22500" r="-277941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22500" r="-2150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22500" r="-1176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64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9" grpId="0"/>
      <p:bldP spid="14" grpId="0" animBg="1"/>
      <p:bldP spid="18" grpId="0"/>
      <p:bldP spid="19" grpId="0" animBg="1"/>
      <p:bldP spid="21" grpId="0"/>
      <p:bldP spid="32" grpId="0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15965</TotalTime>
  <Words>1677</Words>
  <Application>Microsoft Macintosh PowerPoint</Application>
  <PresentationFormat>On-screen Show (16:9)</PresentationFormat>
  <Paragraphs>256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Overview</vt:lpstr>
      <vt:lpstr>Probabilistic Machine Learning: Bayesian Inference</vt:lpstr>
      <vt:lpstr>Probability Distributions: Conjugacy</vt:lpstr>
      <vt:lpstr>Normal Distribution: Representations</vt:lpstr>
      <vt:lpstr>Normal Distributions and the Product Rule</vt:lpstr>
      <vt:lpstr>Probability Distributions: Exponential Family</vt:lpstr>
      <vt:lpstr>Overview</vt:lpstr>
      <vt:lpstr>Maximum Likelihood/Maximum A-Posteriori Inference</vt:lpstr>
      <vt:lpstr>Maximum Likelihood/Maximum A-Posteriori Inference</vt:lpstr>
      <vt:lpstr>Newton-Raphson Algorithm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160</cp:revision>
  <cp:lastPrinted>2014-05-07T12:19:03Z</cp:lastPrinted>
  <dcterms:created xsi:type="dcterms:W3CDTF">2022-08-10T08:10:37Z</dcterms:created>
  <dcterms:modified xsi:type="dcterms:W3CDTF">2024-04-12T20:15:50Z</dcterms:modified>
</cp:coreProperties>
</file>